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2561" r:id="rId5"/>
    <p:sldId id="2562" r:id="rId6"/>
    <p:sldId id="2563" r:id="rId7"/>
    <p:sldId id="2568" r:id="rId8"/>
    <p:sldId id="2564" r:id="rId9"/>
    <p:sldId id="2565" r:id="rId10"/>
    <p:sldId id="2566" r:id="rId11"/>
    <p:sldId id="2567" r:id="rId12"/>
    <p:sldId id="25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vigating Rapid Growth: A Case Study of Success in Bike Sharing" id="{8C53C507-39CD-4E36-B7F6-7FF0438C3AF1}">
          <p14:sldIdLst>
            <p14:sldId id="2561"/>
            <p14:sldId id="2562"/>
            <p14:sldId id="2563"/>
            <p14:sldId id="2568"/>
            <p14:sldId id="2564"/>
            <p14:sldId id="2565"/>
            <p14:sldId id="2566"/>
          </p14:sldIdLst>
        </p14:section>
        <p14:section name="Conclusion" id="{C0CAB627-02D5-491C-B7D1-4A8F1157506E}">
          <p14:sldIdLst>
            <p14:sldId id="2567"/>
            <p14:sldId id="2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7FE6B2-BB76-4A30-A923-78F0D9F834BB}" v="4944" dt="2026-02-07T22:50: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961" autoAdjust="0"/>
  </p:normalViewPr>
  <p:slideViewPr>
    <p:cSldViewPr snapToGrid="0">
      <p:cViewPr varScale="1">
        <p:scale>
          <a:sx n="68" d="100"/>
          <a:sy n="68" d="100"/>
        </p:scale>
        <p:origin x="67" y="413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rdan" userId="e50a2d7f6aaf7e79" providerId="LiveId" clId="{1CE99EE6-7DA4-4D4B-BA1F-E0A76E88611F}"/>
    <pc:docChg chg="undo custSel addSld modSld modMainMaster modSection">
      <pc:chgData name="Michael Jordan" userId="e50a2d7f6aaf7e79" providerId="LiveId" clId="{1CE99EE6-7DA4-4D4B-BA1F-E0A76E88611F}" dt="2026-02-04T03:13:53.254" v="6134" actId="20577"/>
      <pc:docMkLst>
        <pc:docMk/>
      </pc:docMkLst>
      <pc:sldChg chg="modSp mod">
        <pc:chgData name="Michael Jordan" userId="e50a2d7f6aaf7e79" providerId="LiveId" clId="{1CE99EE6-7DA4-4D4B-BA1F-E0A76E88611F}" dt="2026-02-04T02:59:44.380" v="6112" actId="20577"/>
        <pc:sldMkLst>
          <pc:docMk/>
          <pc:sldMk cId="3255079441" sldId="2561"/>
        </pc:sldMkLst>
        <pc:spChg chg="mod">
          <ac:chgData name="Michael Jordan" userId="e50a2d7f6aaf7e79" providerId="LiveId" clId="{1CE99EE6-7DA4-4D4B-BA1F-E0A76E88611F}" dt="2026-02-04T02:58:13.410" v="6108" actId="14100"/>
          <ac:spMkLst>
            <pc:docMk/>
            <pc:sldMk cId="3255079441" sldId="2561"/>
            <ac:spMk id="2" creationId="{FE0FD286-E499-7F02-0196-8E72CCCA4109}"/>
          </ac:spMkLst>
        </pc:spChg>
        <pc:spChg chg="mod">
          <ac:chgData name="Michael Jordan" userId="e50a2d7f6aaf7e79" providerId="LiveId" clId="{1CE99EE6-7DA4-4D4B-BA1F-E0A76E88611F}" dt="2026-02-04T02:59:44.380" v="6112" actId="20577"/>
          <ac:spMkLst>
            <pc:docMk/>
            <pc:sldMk cId="3255079441" sldId="2561"/>
            <ac:spMk id="3" creationId="{5358A5D3-E91B-4DA3-B841-4A2DD71EF9E2}"/>
          </ac:spMkLst>
        </pc:spChg>
      </pc:sldChg>
      <pc:sldChg chg="modSp mod">
        <pc:chgData name="Michael Jordan" userId="e50a2d7f6aaf7e79" providerId="LiveId" clId="{1CE99EE6-7DA4-4D4B-BA1F-E0A76E88611F}" dt="2026-02-04T03:01:14.784" v="6115" actId="14100"/>
        <pc:sldMkLst>
          <pc:docMk/>
          <pc:sldMk cId="3560522188" sldId="2562"/>
        </pc:sldMkLst>
        <pc:spChg chg="mod">
          <ac:chgData name="Michael Jordan" userId="e50a2d7f6aaf7e79" providerId="LiveId" clId="{1CE99EE6-7DA4-4D4B-BA1F-E0A76E88611F}" dt="2026-02-02T01:37:44.712" v="5976" actId="20577"/>
          <ac:spMkLst>
            <pc:docMk/>
            <pc:sldMk cId="3560522188" sldId="2562"/>
            <ac:spMk id="2" creationId="{73D2A18D-FA70-EF15-7F3B-198E13C47364}"/>
          </ac:spMkLst>
        </pc:spChg>
        <pc:spChg chg="mod">
          <ac:chgData name="Michael Jordan" userId="e50a2d7f6aaf7e79" providerId="LiveId" clId="{1CE99EE6-7DA4-4D4B-BA1F-E0A76E88611F}" dt="2026-02-04T03:01:14.784" v="6115" actId="14100"/>
          <ac:spMkLst>
            <pc:docMk/>
            <pc:sldMk cId="3560522188" sldId="2562"/>
            <ac:spMk id="4" creationId="{F784468E-DEF2-25EB-5175-16C75F2FEDD0}"/>
          </ac:spMkLst>
        </pc:spChg>
        <pc:picChg chg="mod">
          <ac:chgData name="Michael Jordan" userId="e50a2d7f6aaf7e79" providerId="LiveId" clId="{1CE99EE6-7DA4-4D4B-BA1F-E0A76E88611F}" dt="2026-02-04T03:00:54.953" v="6114" actId="14100"/>
          <ac:picMkLst>
            <pc:docMk/>
            <pc:sldMk cId="3560522188" sldId="2562"/>
            <ac:picMk id="6" creationId="{0B831BBE-8676-4E33-80DA-3D0DCA438340}"/>
          </ac:picMkLst>
        </pc:picChg>
      </pc:sldChg>
      <pc:sldChg chg="addSp delSp modSp mod chgLayout modNotesTx">
        <pc:chgData name="Michael Jordan" userId="e50a2d7f6aaf7e79" providerId="LiveId" clId="{1CE99EE6-7DA4-4D4B-BA1F-E0A76E88611F}" dt="2026-02-02T02:41:56.862" v="5989" actId="255"/>
        <pc:sldMkLst>
          <pc:docMk/>
          <pc:sldMk cId="3348546978" sldId="2563"/>
        </pc:sldMkLst>
        <pc:spChg chg="mod ord">
          <ac:chgData name="Michael Jordan" userId="e50a2d7f6aaf7e79" providerId="LiveId" clId="{1CE99EE6-7DA4-4D4B-BA1F-E0A76E88611F}" dt="2026-01-24T09:12:49.439" v="2432" actId="6264"/>
          <ac:spMkLst>
            <pc:docMk/>
            <pc:sldMk cId="3348546978" sldId="2563"/>
            <ac:spMk id="2" creationId="{AD010EEF-7D02-250C-25E0-A62E5043F2A8}"/>
          </ac:spMkLst>
        </pc:spChg>
        <pc:spChg chg="mod ord">
          <ac:chgData name="Michael Jordan" userId="e50a2d7f6aaf7e79" providerId="LiveId" clId="{1CE99EE6-7DA4-4D4B-BA1F-E0A76E88611F}" dt="2026-02-02T02:41:56.862" v="5989" actId="255"/>
          <ac:spMkLst>
            <pc:docMk/>
            <pc:sldMk cId="3348546978" sldId="2563"/>
            <ac:spMk id="4" creationId="{A38A5BDF-7D3D-7974-EF98-640DDB10B5CB}"/>
          </ac:spMkLst>
        </pc:spChg>
        <pc:spChg chg="mod ord">
          <ac:chgData name="Michael Jordan" userId="e50a2d7f6aaf7e79" providerId="LiveId" clId="{1CE99EE6-7DA4-4D4B-BA1F-E0A76E88611F}" dt="2026-01-24T09:12:49.439" v="2432" actId="6264"/>
          <ac:spMkLst>
            <pc:docMk/>
            <pc:sldMk cId="3348546978" sldId="2563"/>
            <ac:spMk id="5" creationId="{BB562A8A-565E-AA47-FB54-A08245C83F07}"/>
          </ac:spMkLst>
        </pc:spChg>
      </pc:sldChg>
      <pc:sldChg chg="modSp mod modNotesTx">
        <pc:chgData name="Michael Jordan" userId="e50a2d7f6aaf7e79" providerId="LiveId" clId="{1CE99EE6-7DA4-4D4B-BA1F-E0A76E88611F}" dt="2026-02-04T03:03:28.863" v="6122" actId="14100"/>
        <pc:sldMkLst>
          <pc:docMk/>
          <pc:sldMk cId="4156047815" sldId="2564"/>
        </pc:sldMkLst>
        <pc:spChg chg="mod">
          <ac:chgData name="Michael Jordan" userId="e50a2d7f6aaf7e79" providerId="LiveId" clId="{1CE99EE6-7DA4-4D4B-BA1F-E0A76E88611F}" dt="2026-02-04T03:03:28.863" v="6122" actId="14100"/>
          <ac:spMkLst>
            <pc:docMk/>
            <pc:sldMk cId="4156047815" sldId="2564"/>
            <ac:spMk id="4" creationId="{58D02754-FC3E-9E43-FDA2-82214F7E1988}"/>
          </ac:spMkLst>
        </pc:spChg>
        <pc:picChg chg="mod ord">
          <ac:chgData name="Michael Jordan" userId="e50a2d7f6aaf7e79" providerId="LiveId" clId="{1CE99EE6-7DA4-4D4B-BA1F-E0A76E88611F}" dt="2026-02-04T03:03:00.567" v="6120" actId="14100"/>
          <ac:picMkLst>
            <pc:docMk/>
            <pc:sldMk cId="4156047815" sldId="2564"/>
            <ac:picMk id="6" creationId="{7D7CAB1C-9430-468F-98EB-9EA162C2410E}"/>
          </ac:picMkLst>
        </pc:picChg>
      </pc:sldChg>
      <pc:sldChg chg="modSp mod modNotesTx">
        <pc:chgData name="Michael Jordan" userId="e50a2d7f6aaf7e79" providerId="LiveId" clId="{1CE99EE6-7DA4-4D4B-BA1F-E0A76E88611F}" dt="2026-02-02T04:13:03.528" v="6036" actId="14100"/>
        <pc:sldMkLst>
          <pc:docMk/>
          <pc:sldMk cId="3178272025" sldId="2565"/>
        </pc:sldMkLst>
        <pc:spChg chg="mod">
          <ac:chgData name="Michael Jordan" userId="e50a2d7f6aaf7e79" providerId="LiveId" clId="{1CE99EE6-7DA4-4D4B-BA1F-E0A76E88611F}" dt="2026-02-02T04:13:03.528" v="6036" actId="14100"/>
          <ac:spMkLst>
            <pc:docMk/>
            <pc:sldMk cId="3178272025" sldId="2565"/>
            <ac:spMk id="4" creationId="{F8539390-9C86-127B-CB18-4C00E57E106E}"/>
          </ac:spMkLst>
        </pc:spChg>
      </pc:sldChg>
      <pc:sldChg chg="modSp mod">
        <pc:chgData name="Michael Jordan" userId="e50a2d7f6aaf7e79" providerId="LiveId" clId="{1CE99EE6-7DA4-4D4B-BA1F-E0A76E88611F}" dt="2026-02-04T03:04:23.609" v="6124" actId="14100"/>
        <pc:sldMkLst>
          <pc:docMk/>
          <pc:sldMk cId="1815216205" sldId="2566"/>
        </pc:sldMkLst>
        <pc:spChg chg="mod">
          <ac:chgData name="Michael Jordan" userId="e50a2d7f6aaf7e79" providerId="LiveId" clId="{1CE99EE6-7DA4-4D4B-BA1F-E0A76E88611F}" dt="2026-02-04T03:04:23.609" v="6124" actId="14100"/>
          <ac:spMkLst>
            <pc:docMk/>
            <pc:sldMk cId="1815216205" sldId="2566"/>
            <ac:spMk id="4" creationId="{924B38BB-46DD-05F3-32A6-9BA300889E6C}"/>
          </ac:spMkLst>
        </pc:spChg>
        <pc:picChg chg="mod">
          <ac:chgData name="Michael Jordan" userId="e50a2d7f6aaf7e79" providerId="LiveId" clId="{1CE99EE6-7DA4-4D4B-BA1F-E0A76E88611F}" dt="2026-02-04T03:04:08.494" v="6123" actId="14100"/>
          <ac:picMkLst>
            <pc:docMk/>
            <pc:sldMk cId="1815216205" sldId="2566"/>
            <ac:picMk id="6" creationId="{187558CB-3179-4242-BAFB-3D40332A212C}"/>
          </ac:picMkLst>
        </pc:picChg>
      </pc:sldChg>
      <pc:sldChg chg="modSp mod modAnim">
        <pc:chgData name="Michael Jordan" userId="e50a2d7f6aaf7e79" providerId="LiveId" clId="{1CE99EE6-7DA4-4D4B-BA1F-E0A76E88611F}" dt="2026-02-04T03:13:53.254" v="6134" actId="20577"/>
        <pc:sldMkLst>
          <pc:docMk/>
          <pc:sldMk cId="3286449700" sldId="2567"/>
        </pc:sldMkLst>
        <pc:spChg chg="mod">
          <ac:chgData name="Michael Jordan" userId="e50a2d7f6aaf7e79" providerId="LiveId" clId="{1CE99EE6-7DA4-4D4B-BA1F-E0A76E88611F}" dt="2026-02-04T03:07:52.617" v="6129" actId="14100"/>
          <ac:spMkLst>
            <pc:docMk/>
            <pc:sldMk cId="3286449700" sldId="2567"/>
            <ac:spMk id="2" creationId="{D5A27634-5AD5-9006-36DF-FFD20FB5C131}"/>
          </ac:spMkLst>
        </pc:spChg>
        <pc:spChg chg="mod">
          <ac:chgData name="Michael Jordan" userId="e50a2d7f6aaf7e79" providerId="LiveId" clId="{1CE99EE6-7DA4-4D4B-BA1F-E0A76E88611F}" dt="2026-02-04T03:13:53.254" v="6134" actId="20577"/>
          <ac:spMkLst>
            <pc:docMk/>
            <pc:sldMk cId="3286449700" sldId="2567"/>
            <ac:spMk id="3" creationId="{84CBABB7-C971-73DA-5281-416F6A89E9DB}"/>
          </ac:spMkLst>
        </pc:spChg>
      </pc:sldChg>
      <pc:sldChg chg="addSp delSp modSp new mod">
        <pc:chgData name="Michael Jordan" userId="e50a2d7f6aaf7e79" providerId="LiveId" clId="{1CE99EE6-7DA4-4D4B-BA1F-E0A76E88611F}" dt="2026-02-02T02:43:06.312" v="5993" actId="255"/>
        <pc:sldMkLst>
          <pc:docMk/>
          <pc:sldMk cId="427078996" sldId="2568"/>
        </pc:sldMkLst>
        <pc:spChg chg="mod">
          <ac:chgData name="Michael Jordan" userId="e50a2d7f6aaf7e79" providerId="LiveId" clId="{1CE99EE6-7DA4-4D4B-BA1F-E0A76E88611F}" dt="2026-01-24T09:27:59.491" v="2449"/>
          <ac:spMkLst>
            <pc:docMk/>
            <pc:sldMk cId="427078996" sldId="2568"/>
            <ac:spMk id="2" creationId="{DF43AE03-AF43-D7DD-6C42-6306A1E267CF}"/>
          </ac:spMkLst>
        </pc:spChg>
        <pc:spChg chg="add mod">
          <ac:chgData name="Michael Jordan" userId="e50a2d7f6aaf7e79" providerId="LiveId" clId="{1CE99EE6-7DA4-4D4B-BA1F-E0A76E88611F}" dt="2026-01-24T09:29:07.301" v="2450" actId="20577"/>
          <ac:spMkLst>
            <pc:docMk/>
            <pc:sldMk cId="427078996" sldId="2568"/>
            <ac:spMk id="11" creationId="{E5065E27-EB1A-E76F-CFA1-9EC70101BA64}"/>
          </ac:spMkLst>
        </pc:spChg>
        <pc:graphicFrameChg chg="add mod modGraphic">
          <ac:chgData name="Michael Jordan" userId="e50a2d7f6aaf7e79" providerId="LiveId" clId="{1CE99EE6-7DA4-4D4B-BA1F-E0A76E88611F}" dt="2026-02-02T02:43:06.312" v="5993" actId="255"/>
          <ac:graphicFrameMkLst>
            <pc:docMk/>
            <pc:sldMk cId="427078996" sldId="2568"/>
            <ac:graphicFrameMk id="6" creationId="{20570C2F-3C69-8AFA-A0C6-18456FC21206}"/>
          </ac:graphicFrameMkLst>
        </pc:graphicFrameChg>
      </pc:sldChg>
      <pc:sldChg chg="modSp new mod">
        <pc:chgData name="Michael Jordan" userId="e50a2d7f6aaf7e79" providerId="LiveId" clId="{1CE99EE6-7DA4-4D4B-BA1F-E0A76E88611F}" dt="2026-02-04T03:07:23.460" v="6128" actId="14100"/>
        <pc:sldMkLst>
          <pc:docMk/>
          <pc:sldMk cId="2715401661" sldId="2569"/>
        </pc:sldMkLst>
        <pc:spChg chg="mod">
          <ac:chgData name="Michael Jordan" userId="e50a2d7f6aaf7e79" providerId="LiveId" clId="{1CE99EE6-7DA4-4D4B-BA1F-E0A76E88611F}" dt="2026-02-04T03:07:23.460" v="6128" actId="14100"/>
          <ac:spMkLst>
            <pc:docMk/>
            <pc:sldMk cId="2715401661" sldId="2569"/>
            <ac:spMk id="2" creationId="{63F05856-7290-7008-4943-54E7F89B562E}"/>
          </ac:spMkLst>
        </pc:spChg>
        <pc:spChg chg="mod">
          <ac:chgData name="Michael Jordan" userId="e50a2d7f6aaf7e79" providerId="LiveId" clId="{1CE99EE6-7DA4-4D4B-BA1F-E0A76E88611F}" dt="2026-02-04T02:47:57.521" v="6105" actId="255"/>
          <ac:spMkLst>
            <pc:docMk/>
            <pc:sldMk cId="2715401661" sldId="2569"/>
            <ac:spMk id="3" creationId="{C98ADA59-CD82-03F4-6236-D5ECA006C8B3}"/>
          </ac:spMkLst>
        </pc:spChg>
      </pc:sldChg>
      <pc:sldMasterChg chg="modSp mod modSldLayout">
        <pc:chgData name="Michael Jordan" userId="e50a2d7f6aaf7e79" providerId="LiveId" clId="{1CE99EE6-7DA4-4D4B-BA1F-E0A76E88611F}" dt="2026-01-24T09:10:21.157" v="2427" actId="6549"/>
        <pc:sldMasterMkLst>
          <pc:docMk/>
          <pc:sldMasterMk cId="1928452137" sldId="2147483666"/>
        </pc:sldMasterMkLst>
        <pc:spChg chg="mod">
          <ac:chgData name="Michael Jordan" userId="e50a2d7f6aaf7e79" providerId="LiveId" clId="{1CE99EE6-7DA4-4D4B-BA1F-E0A76E88611F}" dt="2026-01-24T06:46:31.610" v="2308" actId="3064"/>
          <ac:spMkLst>
            <pc:docMk/>
            <pc:sldMasterMk cId="1928452137" sldId="2147483666"/>
            <ac:spMk id="2" creationId="{8F4C17E5-24ED-44BC-BA50-02EF903552E1}"/>
          </ac:spMkLst>
        </pc:spChg>
        <pc:spChg chg="mod">
          <ac:chgData name="Michael Jordan" userId="e50a2d7f6aaf7e79" providerId="LiveId" clId="{1CE99EE6-7DA4-4D4B-BA1F-E0A76E88611F}" dt="2026-01-24T06:47:13.925" v="2313" actId="20577"/>
          <ac:spMkLst>
            <pc:docMk/>
            <pc:sldMasterMk cId="1928452137" sldId="2147483666"/>
            <ac:spMk id="3" creationId="{4833D101-3AF0-4F06-90ED-B83615C36CE9}"/>
          </ac:spMkLst>
        </pc:spChg>
        <pc:sldLayoutChg chg="delSp modSp mod">
          <pc:chgData name="Michael Jordan" userId="e50a2d7f6aaf7e79" providerId="LiveId" clId="{1CE99EE6-7DA4-4D4B-BA1F-E0A76E88611F}" dt="2026-01-24T09:10:21.157" v="2427" actId="6549"/>
          <pc:sldLayoutMkLst>
            <pc:docMk/>
            <pc:sldMasterMk cId="1928452137" sldId="2147483666"/>
            <pc:sldLayoutMk cId="3467008483" sldId="2147483715"/>
          </pc:sldLayoutMkLst>
          <pc:spChg chg="mod">
            <ac:chgData name="Michael Jordan" userId="e50a2d7f6aaf7e79" providerId="LiveId" clId="{1CE99EE6-7DA4-4D4B-BA1F-E0A76E88611F}" dt="2026-01-24T09:10:21.157" v="2427" actId="6549"/>
            <ac:spMkLst>
              <pc:docMk/>
              <pc:sldMasterMk cId="1928452137" sldId="2147483666"/>
              <pc:sldLayoutMk cId="3467008483" sldId="2147483715"/>
              <ac:spMk id="5" creationId="{B9B66675-D8A5-0062-EB51-C8069A2C3C2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2/7/2026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2/7/2026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AI-generated content may be incorrect.
---
This presentation explores the rapid growth of a bike sharing company, examining the challenges encountered and the strategies implemented to achieve sustainable success in a competitive industry.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93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bike share industry has experienced significant growth due to urbanization, environmental concerns, and demand for accessible transportation. Understanding the market landscape helps contextualize the company's rapid 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29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57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12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447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Recommendations include continuous innovation, investment in infrastructure, strengthening partnerships, and ongoing evaluation to ensure long-term sustainability and growth in the evolving bike share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7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summary, navigating rapid growth requires addressing challenges head-on with strategic solutions. This case study illustrates how a bike share company successfully managed expansion while laying the foundation for sustainable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4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611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D286-E499-7F02-0196-8E72CCCA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673" y="374090"/>
            <a:ext cx="6262254" cy="3624984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000" dirty="0"/>
              <a:t>Navigating Rapid Growth: I</a:t>
            </a:r>
            <a:r>
              <a:rPr lang="en-US" sz="2000" cap="none" dirty="0"/>
              <a:t>nsights from a</a:t>
            </a:r>
            <a:r>
              <a:rPr lang="en-US" sz="2000" dirty="0"/>
              <a:t> Bike-Share success 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8A5D3-E91B-4DA3-B841-4A2DD71EF9E2}"/>
              </a:ext>
            </a:extLst>
          </p:cNvPr>
          <p:cNvSpPr txBox="1"/>
          <p:nvPr/>
        </p:nvSpPr>
        <p:spPr>
          <a:xfrm>
            <a:off x="5301674" y="2918299"/>
            <a:ext cx="5846944" cy="37740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/>
                </a:solidFill>
                <a:effectLst/>
                <a:latin typeface="Tenorite" panose="00000500000000000000" pitchFamily="2" charset="0"/>
              </a:rPr>
              <a:t>How Cyclistic navigated strategic challenges during the competitive years 2022-2023</a:t>
            </a:r>
          </a:p>
          <a:p>
            <a:pPr marL="0" indent="0" algn="l" rtl="0" eaLnBrk="1" latinLnBrk="0" hangingPunct="1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>
              <a:solidFill>
                <a:srgbClr val="FFFFFF"/>
              </a:solidFill>
              <a:effectLst/>
              <a:latin typeface="Tenorite" panose="00000500000000000000" pitchFamily="2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effectLst/>
                <a:latin typeface="Tenorite" panose="00000500000000000000" pitchFamily="2" charset="0"/>
              </a:rPr>
              <a:t>				</a:t>
            </a:r>
          </a:p>
          <a:p>
            <a:pPr marL="0" indent="0" algn="l" rtl="0" eaLnBrk="1" latinLnBrk="0" hangingPunct="1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>
              <a:solidFill>
                <a:srgbClr val="FFFFFF"/>
              </a:solidFill>
              <a:latin typeface="Tenorite" panose="00000500000000000000" pitchFamily="2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>
              <a:solidFill>
                <a:srgbClr val="FFFFFF"/>
              </a:solidFill>
              <a:effectLst/>
              <a:latin typeface="Tenorite" panose="00000500000000000000" pitchFamily="2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Tenorite" panose="00000500000000000000" pitchFamily="2" charset="0"/>
              </a:rPr>
              <a:t>				</a:t>
            </a:r>
          </a:p>
          <a:p>
            <a:pPr marL="0" indent="0" algn="l" rtl="0" eaLnBrk="1" latinLnBrk="0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effectLst/>
                <a:latin typeface="Tenorite" panose="00000500000000000000" pitchFamily="2" charset="0"/>
              </a:rPr>
              <a:t>					</a:t>
            </a:r>
            <a:r>
              <a:rPr lang="en-US" sz="1200" dirty="0">
                <a:solidFill>
                  <a:srgbClr val="FFFFFF"/>
                </a:solidFill>
                <a:effectLst/>
                <a:latin typeface="Tenorite" panose="00000500000000000000" pitchFamily="2" charset="0"/>
              </a:rPr>
              <a:t>Michael Jordan</a:t>
            </a:r>
          </a:p>
          <a:p>
            <a:pPr marL="0" indent="0" algn="l" rtl="0" eaLnBrk="1" latinLnBrk="0" hangingPunct="1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Tenorite" panose="00000500000000000000" pitchFamily="2" charset="0"/>
              </a:rPr>
              <a:t>					February 2026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07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A18D-FA70-EF15-7F3B-198E13C4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Introduction: How does a Bike Share company Navigate Speedy Success? </a:t>
            </a:r>
          </a:p>
        </p:txBody>
      </p:sp>
      <p:pic>
        <p:nvPicPr>
          <p:cNvPr id="6" name="Content Placeholder 5" descr="A young African American male and female and a young blonde caucasian female co-workers, pause with their">
            <a:extLst>
              <a:ext uri="{FF2B5EF4-FFF2-40B4-BE49-F238E27FC236}">
                <a16:creationId xmlns:a16="http://schemas.microsoft.com/office/drawing/2014/main" id="{0B831BBE-8676-4E33-80DA-3D0DCA4383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11063" r="-3" b="-3"/>
          <a:stretch>
            <a:fillRect/>
          </a:stretch>
        </p:blipFill>
        <p:spPr>
          <a:xfrm>
            <a:off x="230910" y="2022250"/>
            <a:ext cx="4913746" cy="374718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4468E-DEF2-25EB-5175-16C75F2FEDD0}"/>
              </a:ext>
            </a:extLst>
          </p:cNvPr>
          <p:cNvSpPr>
            <a:spLocks noGrp="1"/>
          </p:cNvSpPr>
          <p:nvPr>
            <p:ph sz="quarter" idx="1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83201" y="2022250"/>
            <a:ext cx="6784622" cy="37471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000" b="1" dirty="0"/>
              <a:t>Rapid growth brings new pressure on operations and rider experience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900" dirty="0"/>
              <a:t>A bike-share system can scale faster than its infrastructure, forcing teams to balance demand, maintenance, and reliability in real time. </a:t>
            </a:r>
          </a:p>
          <a:p>
            <a:pPr marL="0" indent="0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000" b="1" dirty="0"/>
              <a:t>Urban shifts reshape how riders move, commute, and rely on shared mobility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900" dirty="0"/>
              <a:t>Cities evolve quickly, and bike-share programs must adapt to changing patterns without losing accessibility or consistency.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000" b="1" dirty="0"/>
              <a:t>Understanding rider behavior is the key to smarter strategy and sustainable expansion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900" dirty="0"/>
              <a:t>Turning usage patterns into action helps companies optimize stations, manage fleets, and grow membership with intention.</a:t>
            </a:r>
          </a:p>
          <a:p>
            <a:pPr marL="0" indent="0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24730-E325-ACE7-2B64-2346947DD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22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0EEF-7D02-250C-25E0-A62E5043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Operational challenges and supporting evidence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A5BDF-7D3D-7974-EF98-640DDB10B5CB}"/>
              </a:ext>
            </a:extLst>
          </p:cNvPr>
          <p:cNvSpPr>
            <a:spLocks noGrp="1"/>
          </p:cNvSpPr>
          <p:nvPr>
            <p:ph sz="quarter" idx="10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914399" y="2022475"/>
            <a:ext cx="10803467" cy="4835526"/>
          </a:xfrm>
        </p:spPr>
        <p:txBody>
          <a:bodyPr>
            <a:noAutofit/>
          </a:bodyPr>
          <a:lstStyle/>
          <a:p>
            <a:r>
              <a:rPr lang="en-US" sz="1800" b="1" dirty="0"/>
              <a:t>Operational Strain on Fleet Availability</a:t>
            </a:r>
          </a:p>
          <a:p>
            <a:pPr lvl="1"/>
            <a:r>
              <a:rPr lang="en-US" sz="1600" b="1" dirty="0"/>
              <a:t>Problem Identified: </a:t>
            </a:r>
            <a:r>
              <a:rPr lang="en-US" sz="1600" dirty="0"/>
              <a:t>Bikes frequently unavailable in high-demand zones</a:t>
            </a:r>
          </a:p>
          <a:p>
            <a:pPr lvl="1"/>
            <a:r>
              <a:rPr lang="en-US" sz="1600" b="1" dirty="0"/>
              <a:t>Analysis: </a:t>
            </a:r>
            <a:r>
              <a:rPr lang="en-US" sz="1600" dirty="0"/>
              <a:t>Heat map review of station usage, supply-demand mismatch analysis.</a:t>
            </a:r>
          </a:p>
          <a:p>
            <a:pPr lvl="1"/>
            <a:r>
              <a:rPr lang="en-US" sz="1600" b="1" dirty="0"/>
              <a:t>Supporting Facts: </a:t>
            </a:r>
            <a:r>
              <a:rPr lang="en-US" sz="1600" dirty="0"/>
              <a:t>Certain stations hit 95%depletion during peak hours.</a:t>
            </a:r>
          </a:p>
          <a:p>
            <a:pPr lvl="1"/>
            <a:endParaRPr lang="en-US" dirty="0"/>
          </a:p>
          <a:p>
            <a:r>
              <a:rPr lang="en-US" sz="1800" b="1" dirty="0"/>
              <a:t>Declining Member Retention</a:t>
            </a:r>
          </a:p>
          <a:p>
            <a:pPr lvl="1"/>
            <a:r>
              <a:rPr lang="en-US" sz="1600" b="1" dirty="0"/>
              <a:t>Problem Identified: </a:t>
            </a:r>
            <a:r>
              <a:rPr lang="en-US" sz="1600" dirty="0"/>
              <a:t>Returning riders dropped despite overall growth.</a:t>
            </a:r>
          </a:p>
          <a:p>
            <a:pPr lvl="1"/>
            <a:r>
              <a:rPr lang="en-US" sz="1600" b="1" dirty="0"/>
              <a:t>Analysis: </a:t>
            </a:r>
            <a:r>
              <a:rPr lang="en-US" sz="1600" dirty="0"/>
              <a:t>Member vs casual ride comparison, churn trend analysis.</a:t>
            </a:r>
          </a:p>
          <a:p>
            <a:pPr lvl="1"/>
            <a:r>
              <a:rPr lang="en-US" sz="1600" b="1" dirty="0"/>
              <a:t>Supporting Facts: </a:t>
            </a:r>
            <a:r>
              <a:rPr lang="en-US" sz="1600" dirty="0"/>
              <a:t>Retention fell </a:t>
            </a:r>
            <a:r>
              <a:rPr lang="en-US" sz="1600" b="1" dirty="0"/>
              <a:t>12% </a:t>
            </a:r>
            <a:r>
              <a:rPr lang="en-US" sz="1600" dirty="0"/>
              <a:t>during expansion.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62A8A-565E-AA47-FB54-A08245C83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611744"/>
          </a:xfrm>
        </p:spPr>
        <p:txBody>
          <a:bodyPr anchor="ctr">
            <a:normAutofit/>
          </a:bodyPr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46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AE03-AF43-D7DD-6C42-6306A1E2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6918104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PROBLEMS: CHALLENGES FACED DURING RAPID GROWTH (</a:t>
            </a:r>
            <a:r>
              <a:rPr lang="en-US" cap="none" dirty="0"/>
              <a:t>continued</a:t>
            </a:r>
            <a:r>
              <a:rPr lang="en-US" dirty="0"/>
              <a:t>)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5065E27-EB1A-E76F-CFA1-9EC70101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611744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570C2F-3C69-8AFA-A0C6-18456FC2120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850692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KeyContentTable"/>
                  </p202:designTagLst>
                </p202:designPr>
              </p:ext>
            </p:extLst>
          </p:nvPr>
        </p:nvGraphicFramePr>
        <p:xfrm>
          <a:off x="0" y="1895060"/>
          <a:ext cx="11864622" cy="6176425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93184">
                  <a:extLst>
                    <a:ext uri="{9D8B030D-6E8A-4147-A177-3AD203B41FA5}">
                      <a16:colId xmlns:a16="http://schemas.microsoft.com/office/drawing/2014/main" val="4050913690"/>
                    </a:ext>
                  </a:extLst>
                </a:gridCol>
                <a:gridCol w="11671438">
                  <a:extLst>
                    <a:ext uri="{9D8B030D-6E8A-4147-A177-3AD203B41FA5}">
                      <a16:colId xmlns:a16="http://schemas.microsoft.com/office/drawing/2014/main" val="2706769980"/>
                    </a:ext>
                  </a:extLst>
                </a:gridCol>
              </a:tblGrid>
              <a:tr h="27225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effectLst/>
                        </a:rPr>
                        <a:t>Uneven Geographic Growth</a:t>
                      </a:r>
                    </a:p>
                    <a:p>
                      <a:pPr marL="171450" indent="-171450" algn="l">
                        <a:lnSpc>
                          <a:spcPct val="114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effectLst/>
                        </a:rPr>
                        <a:t>Problem Identified:</a:t>
                      </a:r>
                      <a:r>
                        <a:rPr lang="en-US" sz="1600" dirty="0">
                          <a:effectLst/>
                        </a:rPr>
                        <a:t> Some neighborhoods underutilized despite new stations.</a:t>
                      </a:r>
                    </a:p>
                    <a:p>
                      <a:pPr marL="171450" indent="-171450" algn="l">
                        <a:lnSpc>
                          <a:spcPct val="114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effectLst/>
                        </a:rPr>
                        <a:t>Analysis:</a:t>
                      </a:r>
                      <a:r>
                        <a:rPr lang="en-US" sz="1600" dirty="0">
                          <a:effectLst/>
                        </a:rPr>
                        <a:t> Ride density mapping, demographic overlays, distance‑to‑station analysis.</a:t>
                      </a:r>
                    </a:p>
                    <a:p>
                      <a:pPr marL="171450" indent="-171450" algn="l">
                        <a:lnSpc>
                          <a:spcPct val="114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effectLst/>
                        </a:rPr>
                        <a:t>Supporting Facts: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b="1" dirty="0">
                          <a:effectLst/>
                        </a:rPr>
                        <a:t>30%</a:t>
                      </a:r>
                      <a:r>
                        <a:rPr lang="en-US" sz="1600" dirty="0">
                          <a:effectLst/>
                        </a:rPr>
                        <a:t> of new stations saw &lt;10 rides/day.</a:t>
                      </a:r>
                    </a:p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  <a:buNone/>
                      </a:pPr>
                      <a:endParaRPr lang="en-US" sz="1400" b="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  <a:buNone/>
                      </a:pPr>
                      <a:endParaRPr lang="en-US" sz="1400" b="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dirty="0">
                          <a:effectLst/>
                        </a:rPr>
                        <a:t>Rising Maintenance Delays</a:t>
                      </a:r>
                    </a:p>
                    <a:p>
                      <a:pPr marL="173736" indent="-173736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effectLst/>
                        </a:rPr>
                        <a:t>Problem Identified:</a:t>
                      </a:r>
                      <a:r>
                        <a:rPr lang="en-US" sz="1600" dirty="0">
                          <a:effectLst/>
                        </a:rPr>
                        <a:t> Repairs lagged usage spikes.</a:t>
                      </a:r>
                    </a:p>
                    <a:p>
                      <a:pPr marL="173736" indent="-173736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effectLst/>
                        </a:rPr>
                        <a:t>Analysis:</a:t>
                      </a:r>
                      <a:r>
                        <a:rPr lang="en-US" sz="1600" dirty="0">
                          <a:effectLst/>
                        </a:rPr>
                        <a:t> Maintenance ticket review, turnaround‑time analysis.</a:t>
                      </a:r>
                    </a:p>
                    <a:p>
                      <a:pPr marL="173736" indent="-173736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effectLst/>
                        </a:rPr>
                        <a:t>Supporting Facts:</a:t>
                      </a:r>
                      <a:r>
                        <a:rPr lang="en-US" sz="1600" dirty="0">
                          <a:effectLst/>
                        </a:rPr>
                        <a:t> Average repair time increased from 1.8 to 3.2 days.</a:t>
                      </a:r>
                    </a:p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  <a:buNone/>
                      </a:pPr>
                      <a:endParaRPr lang="en-US" sz="14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801486"/>
                  </a:ext>
                </a:extLst>
              </a:tr>
              <a:tr h="5600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12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592120"/>
                  </a:ext>
                </a:extLst>
              </a:tr>
              <a:tr h="5600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12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11617"/>
                  </a:ext>
                </a:extLst>
              </a:tr>
              <a:tr h="5600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12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907312"/>
                  </a:ext>
                </a:extLst>
              </a:tr>
              <a:tr h="56009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12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3892" marR="83892" marT="83892" marB="8389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47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7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loud computing concept isolated on white background">
            <a:extLst>
              <a:ext uri="{FF2B5EF4-FFF2-40B4-BE49-F238E27FC236}">
                <a16:creationId xmlns:a16="http://schemas.microsoft.com/office/drawing/2014/main" id="{7D7CAB1C-9430-468F-98EB-9EA162C2410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aturation sat="37000"/>
                    </a14:imgEffect>
                  </a14:imgLayer>
                </a14:imgProps>
              </a:ext>
            </a:extLst>
          </a:blip>
          <a:srcRect l="15838" r="17912" b="3"/>
          <a:stretch>
            <a:fillRect/>
          </a:stretch>
        </p:blipFill>
        <p:spPr>
          <a:xfrm>
            <a:off x="333982" y="2018120"/>
            <a:ext cx="2455401" cy="2543103"/>
          </a:xfrm>
          <a:effectLst>
            <a:outerShdw blurRad="50800" dist="50800" dir="5400000" algn="ctr" rotWithShape="0">
              <a:srgbClr val="000000">
                <a:alpha val="30000"/>
              </a:srgbClr>
            </a:outerShdw>
            <a:softEdge rad="63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262C4-0BA7-0E9B-8A7E-07E65B9D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 anchor="ctr">
            <a:normAutofit/>
          </a:bodyPr>
          <a:lstStyle/>
          <a:p>
            <a:r>
              <a:rPr lang="en-US" dirty="0"/>
              <a:t>Solutions: Strategies Implemented to Overcome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02754-FC3E-9E43-FDA2-82214F7E1988}"/>
              </a:ext>
            </a:extLst>
          </p:cNvPr>
          <p:cNvSpPr>
            <a:spLocks noGrp="1"/>
          </p:cNvSpPr>
          <p:nvPr>
            <p:ph sz="quarter" idx="1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2909455" y="1704622"/>
            <a:ext cx="8948563" cy="4659233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25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b="1" dirty="0"/>
              <a:t>Technology Integration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900" b="1" dirty="0"/>
              <a:t>Alleviation: </a:t>
            </a:r>
            <a:r>
              <a:rPr lang="en-US" sz="900" dirty="0"/>
              <a:t>Implemented upgrade digital tools and automated systems to streamline operations and reduce manual errors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900" b="1" dirty="0"/>
              <a:t>Alterative: </a:t>
            </a:r>
            <a:r>
              <a:rPr lang="en-US" sz="900" dirty="0"/>
              <a:t>considered outsourcing platform development to a third-party vendor</a:t>
            </a:r>
          </a:p>
          <a:p>
            <a:pPr marL="0" indent="0">
              <a:lnSpc>
                <a:spcPct val="114000"/>
              </a:lnSpc>
              <a:spcBef>
                <a:spcPts val="25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b="1" dirty="0"/>
              <a:t>Maintenance Protocols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900" b="1" dirty="0"/>
              <a:t>Alleviation: </a:t>
            </a:r>
            <a:r>
              <a:rPr lang="en-US" sz="900" dirty="0"/>
              <a:t>Established standardized inspection schedules and rapid-response repair workflows to minimize downtime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900" b="1" dirty="0"/>
              <a:t>Alternative: </a:t>
            </a:r>
            <a:r>
              <a:rPr lang="en-US" sz="900" dirty="0"/>
              <a:t>Evaluate a full preventive-maintenance outsourcing model.</a:t>
            </a:r>
          </a:p>
          <a:p>
            <a:pPr marL="0" indent="0">
              <a:lnSpc>
                <a:spcPct val="114000"/>
              </a:lnSpc>
              <a:spcBef>
                <a:spcPts val="25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b="1" dirty="0"/>
              <a:t>Customer Engagement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900" b="1" dirty="0"/>
              <a:t>Alleviation: </a:t>
            </a:r>
            <a:r>
              <a:rPr lang="en-US" sz="900" dirty="0"/>
              <a:t>Enhanced communication channels and personalized messaging to improve rider satisfaction and retention 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900" b="1" dirty="0"/>
              <a:t>Alterative: </a:t>
            </a:r>
            <a:r>
              <a:rPr lang="en-US" sz="900" dirty="0"/>
              <a:t>Explored deploying an AI-based chatbot for 24/7 support</a:t>
            </a:r>
          </a:p>
          <a:p>
            <a:pPr marL="0" indent="0">
              <a:lnSpc>
                <a:spcPct val="114000"/>
              </a:lnSpc>
              <a:spcBef>
                <a:spcPts val="25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b="1" dirty="0"/>
              <a:t>Operational Resource Scaling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900" b="1" dirty="0"/>
              <a:t>Alleviation: </a:t>
            </a:r>
            <a:r>
              <a:rPr lang="en-US" sz="900" dirty="0"/>
              <a:t>Reallocated staff and bike inventory to high demand zones to balance load and improve service availability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900" b="1" dirty="0"/>
              <a:t>Alternative: </a:t>
            </a:r>
            <a:r>
              <a:rPr lang="en-US" sz="900" dirty="0"/>
              <a:t>Considered short-term contractor staffing and temporary fleet expansion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9C452-2FA1-336A-C398-AAA1BC23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47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8839-8A55-588B-5E6F-4482E987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Conclusion: Key Takeaways From the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39390-9C86-127B-CB18-4C00E57E106E}"/>
              </a:ext>
            </a:extLst>
          </p:cNvPr>
          <p:cNvSpPr>
            <a:spLocks noGrp="1"/>
          </p:cNvSpPr>
          <p:nvPr>
            <p:ph sz="quarter" idx="10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66044" y="2022250"/>
            <a:ext cx="5317067" cy="452021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25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b="1" dirty="0"/>
              <a:t>Proactive Problem-Solving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1000" dirty="0"/>
              <a:t>Early identification of operational issues enabled teams to address challenges before they escalated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1000" dirty="0"/>
              <a:t>Collaborative discussions (mirrored by the figures in the gears) accelerated root-cause analysis</a:t>
            </a:r>
          </a:p>
          <a:p>
            <a:pPr marL="0" indent="0">
              <a:lnSpc>
                <a:spcPct val="114000"/>
              </a:lnSpc>
              <a:spcBef>
                <a:spcPts val="25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b="1" dirty="0"/>
              <a:t>Leveraging Technology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1000" dirty="0"/>
              <a:t>Integrated digital tools acted as the “mechanical system” that kept operations aligned and efficient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1000" dirty="0"/>
              <a:t>Automation and real-time insights reduced manual workload and improved decision making</a:t>
            </a:r>
          </a:p>
          <a:p>
            <a:pPr marL="0" indent="0">
              <a:lnSpc>
                <a:spcPct val="114000"/>
              </a:lnSpc>
              <a:spcBef>
                <a:spcPts val="25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b="1" dirty="0"/>
              <a:t>Customer Focus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1000" dirty="0"/>
              <a:t>Prioritizing rider needs ensured operational improvements translated into better customer experiences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1000" dirty="0"/>
              <a:t>Clear communication and responsive support strengthened satisfaction and long-term loyalty.</a:t>
            </a:r>
          </a:p>
          <a:p>
            <a:pPr marL="0" indent="0">
              <a:lnSpc>
                <a:spcPct val="114000"/>
              </a:lnSpc>
              <a:spcBef>
                <a:spcPts val="25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b="1" dirty="0"/>
              <a:t>Adaptable Strategies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1000" dirty="0"/>
              <a:t>Flexible resource allocation allowed Cyclistic to adjust to shifting demand patterns</a:t>
            </a:r>
          </a:p>
          <a:p>
            <a:pPr marL="171450" lvl="1" indent="-171450">
              <a:lnSpc>
                <a:spcPct val="114000"/>
              </a:lnSpc>
              <a:spcAft>
                <a:spcPts val="0"/>
              </a:spcAft>
            </a:pPr>
            <a:r>
              <a:rPr lang="en-US" sz="1000" dirty="0"/>
              <a:t>Evaluating multiple solution paths encouraged innovation and organizational resilience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B05EF-98C2-832D-1F39-C35E2DC75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Content Placeholder 5" descr="3 Businessmen figurines standing on gears">
            <a:extLst>
              <a:ext uri="{FF2B5EF4-FFF2-40B4-BE49-F238E27FC236}">
                <a16:creationId xmlns:a16="http://schemas.microsoft.com/office/drawing/2014/main" id="{D90DD8C9-13CD-436D-8EC7-4519870B9C9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8015" r="22783" b="1"/>
          <a:stretch>
            <a:fillRect/>
          </a:stretch>
        </p:blipFill>
        <p:spPr>
          <a:xfrm>
            <a:off x="6076950" y="10"/>
            <a:ext cx="6115050" cy="6868876"/>
          </a:xfrm>
        </p:spPr>
      </p:pic>
    </p:spTree>
    <p:extLst>
      <p:ext uri="{BB962C8B-B14F-4D97-AF65-F5344CB8AC3E}">
        <p14:creationId xmlns:p14="http://schemas.microsoft.com/office/powerpoint/2010/main" val="3178272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0F9-5FD0-AEF8-074F-B7C0CAC0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anchor="ctr">
            <a:normAutofit/>
          </a:bodyPr>
          <a:lstStyle/>
          <a:p>
            <a:r>
              <a:rPr lang="en-US" dirty="0"/>
              <a:t>Next Steps: Recommendations for Sustainable Success</a:t>
            </a:r>
          </a:p>
        </p:txBody>
      </p:sp>
      <p:pic>
        <p:nvPicPr>
          <p:cNvPr id="6" name="Content Placeholder 5" descr="Irrigation Wheels with Orange Background">
            <a:extLst>
              <a:ext uri="{FF2B5EF4-FFF2-40B4-BE49-F238E27FC236}">
                <a16:creationId xmlns:a16="http://schemas.microsoft.com/office/drawing/2014/main" id="{187558CB-3179-4242-BAFB-3D40332A21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r="13728" b="1"/>
          <a:stretch>
            <a:fillRect/>
          </a:stretch>
        </p:blipFill>
        <p:spPr>
          <a:xfrm>
            <a:off x="914399" y="2022250"/>
            <a:ext cx="3352801" cy="374718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B38BB-46DD-05F3-32A6-9BA300889E6C}"/>
              </a:ext>
            </a:extLst>
          </p:cNvPr>
          <p:cNvSpPr>
            <a:spLocks noGrp="1"/>
          </p:cNvSpPr>
          <p:nvPr>
            <p:ph sz="quarter" idx="1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461164" y="2022249"/>
            <a:ext cx="7516347" cy="39834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200" b="1" dirty="0"/>
              <a:t>Continuous Innovation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900" dirty="0"/>
              <a:t>Ongoing innovation is key to adapting and growing in the dynamic bike share industry.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200" b="1" dirty="0"/>
              <a:t>Investment in Infrastructure</a:t>
            </a:r>
            <a:endParaRPr lang="en-US" sz="1000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900" dirty="0"/>
              <a:t>Investing in bike lanes and docking stations enhances user experience and accessibility.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200" b="1" dirty="0"/>
              <a:t>Strengthening Partnerships</a:t>
            </a:r>
            <a:endParaRPr lang="en-US" sz="1000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900" dirty="0"/>
              <a:t>Collaborating with stakeholders fosters growth and sustainable business models.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200" b="1" dirty="0"/>
              <a:t>Ongoing Evaluation</a:t>
            </a:r>
            <a:endParaRPr lang="en-US" sz="900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900" dirty="0"/>
              <a:t>Regular assessment ensures alignment with sustainability goals and market demands.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ED4D2-A6A9-E8E1-A3C4-67FB069DF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16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7634-5AD5-9006-36DF-FFD20FB5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8" y="374090"/>
            <a:ext cx="5883892" cy="529021"/>
          </a:xfrm>
        </p:spPr>
        <p:txBody>
          <a:bodyPr anchor="t" anchorCtr="0">
            <a:normAutofit fontScale="90000"/>
          </a:bodyPr>
          <a:lstStyle/>
          <a:p>
            <a:r>
              <a:rPr lang="en-US" sz="3600" dirty="0"/>
              <a:t>Next SteP - READ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ABB7-C971-73DA-5281-416F6A89E9DB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181600" y="903112"/>
            <a:ext cx="6750757" cy="4555580"/>
          </a:xfrm>
        </p:spPr>
        <p:txBody>
          <a:bodyPr>
            <a:normAutofit/>
          </a:bodyPr>
          <a:lstStyle/>
          <a:p>
            <a:r>
              <a:rPr lang="en-US" sz="1200" b="1" dirty="0"/>
              <a:t>What Needs to Be Done</a:t>
            </a:r>
          </a:p>
          <a:p>
            <a:r>
              <a:rPr lang="en-US" sz="900" b="1" dirty="0"/>
              <a:t>Implement an upgraded digital operations platform</a:t>
            </a:r>
            <a:r>
              <a:rPr lang="en-US" sz="900" dirty="0"/>
              <a:t> to centralize bike availability, maintenance tracking, and customer insights</a:t>
            </a:r>
          </a:p>
          <a:p>
            <a:endParaRPr lang="en-US" sz="1200" b="1" dirty="0"/>
          </a:p>
          <a:p>
            <a:r>
              <a:rPr lang="en-US" sz="900" b="1" dirty="0"/>
              <a:t>Automate routine workflows</a:t>
            </a:r>
            <a:r>
              <a:rPr lang="en-US" sz="900" dirty="0"/>
              <a:t> such as repair scheduling, inventory updates, and demand forecasting</a:t>
            </a:r>
          </a:p>
          <a:p>
            <a:endParaRPr lang="en-US" sz="1200" b="1" dirty="0"/>
          </a:p>
          <a:p>
            <a:r>
              <a:rPr lang="en-US" sz="900" b="1" dirty="0"/>
              <a:t>Integrate real‑time data dashboards</a:t>
            </a:r>
            <a:r>
              <a:rPr lang="en-US" sz="900" dirty="0"/>
              <a:t> to support faster decision‑making across teams</a:t>
            </a:r>
          </a:p>
          <a:p>
            <a:endParaRPr lang="en-US" sz="900" b="1" dirty="0"/>
          </a:p>
          <a:p>
            <a:r>
              <a:rPr lang="en-US" sz="1200" b="1" dirty="0"/>
              <a:t>Who Should Enforce It</a:t>
            </a:r>
          </a:p>
          <a:p>
            <a:r>
              <a:rPr lang="en-US" sz="900" b="1" dirty="0"/>
              <a:t>Director of Operations</a:t>
            </a:r>
            <a:r>
              <a:rPr lang="en-US" sz="900" dirty="0"/>
              <a:t> — oversees implementation and ensures alignment with business goals</a:t>
            </a:r>
          </a:p>
          <a:p>
            <a:endParaRPr lang="en-US" sz="900" b="1" dirty="0"/>
          </a:p>
          <a:p>
            <a:r>
              <a:rPr lang="en-US" sz="900" b="1" dirty="0"/>
              <a:t>IT Systems Manager</a:t>
            </a:r>
            <a:r>
              <a:rPr lang="en-US" sz="900" dirty="0"/>
              <a:t> — leads platform integration, automation setup, and data migration</a:t>
            </a:r>
          </a:p>
          <a:p>
            <a:endParaRPr lang="en-US" sz="900" b="1" dirty="0"/>
          </a:p>
          <a:p>
            <a:r>
              <a:rPr lang="en-US" sz="900" b="1" dirty="0"/>
              <a:t>Maintenance and Customer Service Leads</a:t>
            </a:r>
            <a:r>
              <a:rPr lang="en-US" sz="900" dirty="0"/>
              <a:t> — adopt new tools and provide feedback for continuous improvement</a:t>
            </a:r>
          </a:p>
          <a:p>
            <a:endParaRPr lang="en-US" sz="1200" b="1" dirty="0"/>
          </a:p>
          <a:p>
            <a:r>
              <a:rPr lang="en-US" sz="1200" b="1" dirty="0"/>
              <a:t>When It Should Happen</a:t>
            </a:r>
          </a:p>
          <a:p>
            <a:r>
              <a:rPr lang="en-US" sz="900" b="1" dirty="0"/>
              <a:t>Weeks 1–2:</a:t>
            </a:r>
            <a:r>
              <a:rPr lang="en-US" sz="900" dirty="0"/>
              <a:t> Finalize platform selection and integration requirements</a:t>
            </a:r>
          </a:p>
          <a:p>
            <a:endParaRPr lang="en-US" sz="900" b="1" dirty="0"/>
          </a:p>
          <a:p>
            <a:r>
              <a:rPr lang="en-US" sz="900" b="1" dirty="0"/>
              <a:t>Weeks 3–6:</a:t>
            </a:r>
            <a:r>
              <a:rPr lang="en-US" sz="900" dirty="0"/>
              <a:t> Begin phased rollout of automation and dashboard tools</a:t>
            </a:r>
          </a:p>
          <a:p>
            <a:endParaRPr lang="en-US" sz="900" b="1" dirty="0"/>
          </a:p>
          <a:p>
            <a:r>
              <a:rPr lang="en-US" sz="900" b="1" dirty="0"/>
              <a:t>Weeks 7–10:</a:t>
            </a:r>
            <a:r>
              <a:rPr lang="en-US" sz="900" dirty="0"/>
              <a:t> Train staff, refine workflows, and monitor early performance</a:t>
            </a:r>
          </a:p>
          <a:p>
            <a:endParaRPr lang="en-US" sz="900" b="1" dirty="0"/>
          </a:p>
          <a:p>
            <a:r>
              <a:rPr lang="en-US" sz="900" b="1" dirty="0"/>
              <a:t>Ongoing:</a:t>
            </a:r>
            <a:r>
              <a:rPr lang="en-US" sz="900" dirty="0"/>
              <a:t> Evaluate system performance and adjust based on operational data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69624F0-ADE9-7700-B568-582EDA129F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49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5856-7290-7008-4943-54E7F89B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0" y="374091"/>
            <a:ext cx="5763819" cy="1003153"/>
          </a:xfrm>
        </p:spPr>
        <p:txBody>
          <a:bodyPr anchor="t" anchorCtr="0">
            <a:normAutofit fontScale="90000"/>
          </a:bodyPr>
          <a:lstStyle/>
          <a:p>
            <a:r>
              <a:rPr lang="en-US" sz="3600" dirty="0"/>
              <a:t>NEXT </a:t>
            </a:r>
            <a:r>
              <a:rPr lang="en-US" sz="3100" dirty="0"/>
              <a:t>Step-Read</a:t>
            </a:r>
            <a:r>
              <a:rPr lang="en-US" sz="3600" dirty="0"/>
              <a:t> Me</a:t>
            </a:r>
            <a:br>
              <a:rPr lang="en-US" sz="3600" dirty="0"/>
            </a:br>
            <a:r>
              <a:rPr lang="en-US" sz="3600" cap="none" dirty="0"/>
              <a:t>con’t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DA59-CD82-03F4-6236-D5ECA006C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777" y="1467557"/>
            <a:ext cx="6671734" cy="5016352"/>
          </a:xfrm>
        </p:spPr>
        <p:txBody>
          <a:bodyPr>
            <a:normAutofit/>
          </a:bodyPr>
          <a:lstStyle/>
          <a:p>
            <a:r>
              <a:rPr lang="en-US" sz="1200" b="1" dirty="0"/>
              <a:t>Why This Choice Creates a Positive Impact</a:t>
            </a:r>
          </a:p>
          <a:p>
            <a:r>
              <a:rPr lang="en-US" sz="900" b="1" dirty="0"/>
              <a:t>Improves operational efficiency</a:t>
            </a:r>
            <a:r>
              <a:rPr lang="en-US" sz="900" dirty="0"/>
              <a:t> by reducing manual workload and errors</a:t>
            </a:r>
          </a:p>
          <a:p>
            <a:endParaRPr lang="en-US" sz="900" b="1" dirty="0"/>
          </a:p>
          <a:p>
            <a:r>
              <a:rPr lang="en-US" sz="900" b="1" dirty="0"/>
              <a:t>Strengthens customer experience</a:t>
            </a:r>
            <a:r>
              <a:rPr lang="en-US" sz="900" dirty="0"/>
              <a:t> through faster response times and better communication</a:t>
            </a:r>
          </a:p>
          <a:p>
            <a:endParaRPr lang="en-US" sz="900" b="1" dirty="0"/>
          </a:p>
          <a:p>
            <a:r>
              <a:rPr lang="en-US" sz="900" b="1" dirty="0"/>
              <a:t>Supports scalability</a:t>
            </a:r>
            <a:r>
              <a:rPr lang="en-US" sz="900" dirty="0"/>
              <a:t> as demand fluctuates across seasons and neighborhoods</a:t>
            </a:r>
          </a:p>
          <a:p>
            <a:endParaRPr lang="en-US" sz="900" b="1" dirty="0"/>
          </a:p>
          <a:p>
            <a:r>
              <a:rPr lang="en-US" sz="900" b="1" dirty="0"/>
              <a:t>Enables proactive problem‑solving</a:t>
            </a:r>
            <a:r>
              <a:rPr lang="en-US" sz="900" dirty="0"/>
              <a:t> by giving teams real‑time visibility into issues</a:t>
            </a:r>
          </a:p>
          <a:p>
            <a:endParaRPr lang="en-US" sz="900" b="1" dirty="0"/>
          </a:p>
          <a:p>
            <a:r>
              <a:rPr lang="en-US" sz="900" b="1" dirty="0"/>
              <a:t>Creates alignment</a:t>
            </a:r>
            <a:r>
              <a:rPr lang="en-US" sz="900" dirty="0"/>
              <a:t> across operations, maintenance, and customer engagement</a:t>
            </a:r>
          </a:p>
          <a:p>
            <a:endParaRPr lang="en-US" sz="900" dirty="0"/>
          </a:p>
          <a:p>
            <a:r>
              <a:rPr lang="en-US" sz="900" dirty="0"/>
              <a:t>Data‑driven action sets Cyclistic up for smarter operations, better service, and long‑term success</a:t>
            </a:r>
          </a:p>
        </p:txBody>
      </p:sp>
    </p:spTree>
    <p:extLst>
      <p:ext uri="{BB962C8B-B14F-4D97-AF65-F5344CB8AC3E}">
        <p14:creationId xmlns:p14="http://schemas.microsoft.com/office/powerpoint/2010/main" val="27154016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{1A40FF0A-BD8E-4232-A1A0-87F9692726DB}TF44172dc5-d19e-4d2a-aaf3-e2c69a283fd81f4275d0_win32-950e754c5494</Template>
  <TotalTime>947</TotalTime>
  <Words>994</Words>
  <Application>Microsoft Office PowerPoint</Application>
  <PresentationFormat>Widescreen</PresentationFormat>
  <Paragraphs>131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Custom</vt:lpstr>
      <vt:lpstr>Navigating Rapid Growth: Insights from a Bike-Share success story</vt:lpstr>
      <vt:lpstr>Introduction: How does a Bike Share company Navigate Speedy Success? </vt:lpstr>
      <vt:lpstr>Operational challenges and supporting evidence</vt:lpstr>
      <vt:lpstr>PROBLEMS: CHALLENGES FACED DURING RAPID GROWTH (continued)</vt:lpstr>
      <vt:lpstr>Solutions: Strategies Implemented to Overcome Challenges</vt:lpstr>
      <vt:lpstr>Conclusion: Key Takeaways From the Case Study</vt:lpstr>
      <vt:lpstr>Next Steps: Recommendations for Sustainable Success</vt:lpstr>
      <vt:lpstr>Next SteP - READ ME</vt:lpstr>
      <vt:lpstr>NEXT Step-Read Me con’t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Jordan</dc:creator>
  <cp:lastModifiedBy>Michael Jordan</cp:lastModifiedBy>
  <cp:revision>1</cp:revision>
  <dcterms:created xsi:type="dcterms:W3CDTF">2026-01-24T01:36:18Z</dcterms:created>
  <dcterms:modified xsi:type="dcterms:W3CDTF">2026-02-07T22:51:06Z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